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Montserrat Extra-Bold" charset="1" panose="00000900000000000000"/>
      <p:regular r:id="rId18"/>
    </p:embeddedFont>
    <p:embeddedFont>
      <p:font typeface="Montserrat Extra-Bold Bold" charset="1" panose="00000A00000000000000"/>
      <p:regular r:id="rId19"/>
    </p:embeddedFont>
    <p:embeddedFont>
      <p:font typeface="Montserrat Extra-Bold Italics" charset="1" panose="00000900000000000000"/>
      <p:regular r:id="rId20"/>
    </p:embeddedFont>
    <p:embeddedFont>
      <p:font typeface="Montserrat Extra-Bold Bold Italics" charset="1" panose="00000A00000000000000"/>
      <p:regular r:id="rId21"/>
    </p:embeddedFont>
    <p:embeddedFont>
      <p:font typeface="Montserrat Semi-Bold" charset="1" panose="00000700000000000000"/>
      <p:regular r:id="rId22"/>
    </p:embeddedFont>
    <p:embeddedFont>
      <p:font typeface="Montserrat Semi-Bold Bold" charset="1" panose="00000800000000000000"/>
      <p:regular r:id="rId23"/>
    </p:embeddedFont>
    <p:embeddedFont>
      <p:font typeface="Montserrat Semi-Bold Italics" charset="1" panose="00000700000000000000"/>
      <p:regular r:id="rId24"/>
    </p:embeddedFont>
    <p:embeddedFont>
      <p:font typeface="Montserrat Semi-Bold Bold Italics" charset="1" panose="00000800000000000000"/>
      <p:regular r:id="rId25"/>
    </p:embeddedFont>
    <p:embeddedFont>
      <p:font typeface="Lato" charset="1" panose="020F0502020204030203"/>
      <p:regular r:id="rId26"/>
    </p:embeddedFont>
    <p:embeddedFont>
      <p:font typeface="Lato Bold" charset="1" panose="020F0502020204030203"/>
      <p:regular r:id="rId27"/>
    </p:embeddedFont>
    <p:embeddedFont>
      <p:font typeface="Lato Italics" charset="1" panose="020F0502020204030203"/>
      <p:regular r:id="rId28"/>
    </p:embeddedFont>
    <p:embeddedFont>
      <p:font typeface="Lato Bold Italics" charset="1" panose="020F0502020204030203"/>
      <p:regular r:id="rId29"/>
    </p:embeddedFont>
    <p:embeddedFont>
      <p:font typeface="Majesty" charset="1" panose="00000000000000000000"/>
      <p:regular r:id="rId30"/>
    </p:embeddedFont>
    <p:embeddedFont>
      <p:font typeface="Noto Serif Display Black" charset="1" panose="02020A02080505020204"/>
      <p:regular r:id="rId31"/>
    </p:embeddedFont>
    <p:embeddedFont>
      <p:font typeface="Noto Serif Display Black Italics" charset="1" panose="02020A02080505090204"/>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2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17.png" Type="http://schemas.openxmlformats.org/officeDocument/2006/relationships/image"/><Relationship Id="rId4" Target="../media/image2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4.png" Type="http://schemas.openxmlformats.org/officeDocument/2006/relationships/image"/><Relationship Id="rId5" Target="../media/image2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7.png" Type="http://schemas.openxmlformats.org/officeDocument/2006/relationships/image"/><Relationship Id="rId4" Target="../media/image1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8" r="0" b="7868"/>
          <a:stretch>
            <a:fillRect/>
          </a:stretch>
        </p:blipFill>
        <p:spPr>
          <a:xfrm>
            <a:off x="0" y="0"/>
            <a:ext cx="18288000" cy="10287000"/>
          </a:xfrm>
          <a:prstGeom prst="rect">
            <a:avLst/>
          </a:prstGeom>
        </p:spPr>
      </p:pic>
      <p:sp>
        <p:nvSpPr>
          <p:cNvPr name="AutoShape 3" id="3"/>
          <p:cNvSpPr/>
          <p:nvPr/>
        </p:nvSpPr>
        <p:spPr>
          <a:xfrm rot="0">
            <a:off x="0" y="1028700"/>
            <a:ext cx="18288000" cy="8548798"/>
          </a:xfrm>
          <a:prstGeom prst="rect">
            <a:avLst/>
          </a:prstGeom>
          <a:solidFill>
            <a:srgbClr val="B4D8E2">
              <a:alpha val="89804"/>
            </a:srgbClr>
          </a:solidFill>
        </p:spPr>
      </p:sp>
      <p:pic>
        <p:nvPicPr>
          <p:cNvPr name="Picture 4" id="4"/>
          <p:cNvPicPr>
            <a:picLocks noChangeAspect="true"/>
          </p:cNvPicPr>
          <p:nvPr/>
        </p:nvPicPr>
        <p:blipFill>
          <a:blip r:embed="rId3"/>
          <a:srcRect l="0" t="6532" r="0" b="6532"/>
          <a:stretch>
            <a:fillRect/>
          </a:stretch>
        </p:blipFill>
        <p:spPr>
          <a:xfrm flipH="false" flipV="false" rot="0">
            <a:off x="221982" y="1342140"/>
            <a:ext cx="2030611" cy="931211"/>
          </a:xfrm>
          <a:prstGeom prst="rect">
            <a:avLst/>
          </a:prstGeom>
        </p:spPr>
      </p:pic>
      <p:sp>
        <p:nvSpPr>
          <p:cNvPr name="TextBox 5" id="5"/>
          <p:cNvSpPr txBox="true"/>
          <p:nvPr/>
        </p:nvSpPr>
        <p:spPr>
          <a:xfrm rot="0">
            <a:off x="2252593" y="2101901"/>
            <a:ext cx="13782814" cy="1582990"/>
          </a:xfrm>
          <a:prstGeom prst="rect">
            <a:avLst/>
          </a:prstGeom>
        </p:spPr>
        <p:txBody>
          <a:bodyPr anchor="t" rtlCol="false" tIns="0" lIns="0" bIns="0" rIns="0">
            <a:spAutoFit/>
          </a:bodyPr>
          <a:lstStyle/>
          <a:p>
            <a:pPr algn="ctr">
              <a:lnSpc>
                <a:spcPts val="13023"/>
              </a:lnSpc>
              <a:spcBef>
                <a:spcPct val="0"/>
              </a:spcBef>
            </a:pPr>
            <a:r>
              <a:rPr lang="en-US" sz="9302">
                <a:solidFill>
                  <a:srgbClr val="2B2B2B"/>
                </a:solidFill>
                <a:latin typeface="Montserrat Extra-Bold"/>
              </a:rPr>
              <a:t>BÀI TẬP LỚN</a:t>
            </a:r>
          </a:p>
        </p:txBody>
      </p:sp>
      <p:sp>
        <p:nvSpPr>
          <p:cNvPr name="TextBox 6" id="6"/>
          <p:cNvSpPr txBox="true"/>
          <p:nvPr/>
        </p:nvSpPr>
        <p:spPr>
          <a:xfrm rot="0">
            <a:off x="2073969" y="3923016"/>
            <a:ext cx="14724459" cy="878296"/>
          </a:xfrm>
          <a:prstGeom prst="rect">
            <a:avLst/>
          </a:prstGeom>
        </p:spPr>
        <p:txBody>
          <a:bodyPr anchor="t" rtlCol="false" tIns="0" lIns="0" bIns="0" rIns="0">
            <a:spAutoFit/>
          </a:bodyPr>
          <a:lstStyle/>
          <a:p>
            <a:pPr algn="ctr">
              <a:lnSpc>
                <a:spcPts val="7064"/>
              </a:lnSpc>
            </a:pPr>
            <a:r>
              <a:rPr lang="en-US" sz="5046">
                <a:solidFill>
                  <a:srgbClr val="2B2B2B"/>
                </a:solidFill>
                <a:latin typeface="DejaVu Serif Bold"/>
              </a:rPr>
              <a:t>ĐỀ TÀI: XÂY DỰNG WEBSITE BÁN GIÀY </a:t>
            </a:r>
          </a:p>
        </p:txBody>
      </p:sp>
      <p:sp>
        <p:nvSpPr>
          <p:cNvPr name="TextBox 7" id="7"/>
          <p:cNvSpPr txBox="true"/>
          <p:nvPr/>
        </p:nvSpPr>
        <p:spPr>
          <a:xfrm rot="0">
            <a:off x="527400" y="5057775"/>
            <a:ext cx="16656013" cy="1495985"/>
          </a:xfrm>
          <a:prstGeom prst="rect">
            <a:avLst/>
          </a:prstGeom>
        </p:spPr>
        <p:txBody>
          <a:bodyPr anchor="t" rtlCol="false" tIns="0" lIns="0" bIns="0" rIns="0">
            <a:spAutoFit/>
          </a:bodyPr>
          <a:lstStyle/>
          <a:p>
            <a:pPr algn="ctr">
              <a:lnSpc>
                <a:spcPts val="6027"/>
              </a:lnSpc>
            </a:pPr>
            <a:r>
              <a:rPr lang="en-US" sz="4305">
                <a:solidFill>
                  <a:srgbClr val="2B2B2B"/>
                </a:solidFill>
                <a:latin typeface="Noto Serif Display Black"/>
              </a:rPr>
              <a:t>Sinh viên thực hiện: Nguyễn Phúc Trường - 21IT180</a:t>
            </a:r>
          </a:p>
          <a:p>
            <a:pPr algn="ctr">
              <a:lnSpc>
                <a:spcPts val="6027"/>
              </a:lnSpc>
            </a:pPr>
            <a:r>
              <a:rPr lang="en-US" sz="4305">
                <a:solidFill>
                  <a:srgbClr val="2B2B2B"/>
                </a:solidFill>
                <a:latin typeface="Noto Serif Display Black"/>
              </a:rPr>
              <a:t>                           </a:t>
            </a:r>
          </a:p>
        </p:txBody>
      </p:sp>
      <p:sp>
        <p:nvSpPr>
          <p:cNvPr name="TextBox 8" id="8"/>
          <p:cNvSpPr txBox="true"/>
          <p:nvPr/>
        </p:nvSpPr>
        <p:spPr>
          <a:xfrm rot="0">
            <a:off x="1028700" y="7771951"/>
            <a:ext cx="16230600" cy="902970"/>
          </a:xfrm>
          <a:prstGeom prst="rect">
            <a:avLst/>
          </a:prstGeom>
        </p:spPr>
        <p:txBody>
          <a:bodyPr anchor="t" rtlCol="false" tIns="0" lIns="0" bIns="0" rIns="0">
            <a:spAutoFit/>
          </a:bodyPr>
          <a:lstStyle/>
          <a:p>
            <a:pPr algn="ctr">
              <a:lnSpc>
                <a:spcPts val="7279"/>
              </a:lnSpc>
            </a:pPr>
            <a:r>
              <a:rPr lang="en-US" sz="5199">
                <a:solidFill>
                  <a:srgbClr val="2B2B2B"/>
                </a:solidFill>
                <a:latin typeface="DejaVu Serif Bold"/>
              </a:rPr>
              <a:t>Giảng viên hướng dẫn: ThS. Ngô Lê Quân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28440"/>
            <a:ext cx="6801984" cy="10287000"/>
          </a:xfrm>
          <a:prstGeom prst="rect">
            <a:avLst/>
          </a:prstGeom>
          <a:solidFill>
            <a:srgbClr val="F4F4F4"/>
          </a:solidFill>
        </p:spPr>
      </p:sp>
      <p:pic>
        <p:nvPicPr>
          <p:cNvPr name="Picture 3" id="3"/>
          <p:cNvPicPr>
            <a:picLocks noChangeAspect="true"/>
          </p:cNvPicPr>
          <p:nvPr/>
        </p:nvPicPr>
        <p:blipFill>
          <a:blip r:embed="rId2"/>
          <a:srcRect l="0" t="0" r="0" b="0"/>
          <a:stretch>
            <a:fillRect/>
          </a:stretch>
        </p:blipFill>
        <p:spPr>
          <a:xfrm flipH="false" flipV="false" rot="0">
            <a:off x="313240" y="300316"/>
            <a:ext cx="2121691" cy="1119209"/>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7296954" y="1028700"/>
            <a:ext cx="10462815" cy="7837012"/>
          </a:xfrm>
          <a:prstGeom prst="rect">
            <a:avLst/>
          </a:prstGeom>
        </p:spPr>
      </p:pic>
      <p:sp>
        <p:nvSpPr>
          <p:cNvPr name="TextBox 5" id="5"/>
          <p:cNvSpPr txBox="true"/>
          <p:nvPr/>
        </p:nvSpPr>
        <p:spPr>
          <a:xfrm rot="0">
            <a:off x="1028700" y="1583693"/>
            <a:ext cx="5773284" cy="799846"/>
          </a:xfrm>
          <a:prstGeom prst="rect">
            <a:avLst/>
          </a:prstGeom>
        </p:spPr>
        <p:txBody>
          <a:bodyPr anchor="t" rtlCol="false" tIns="0" lIns="0" bIns="0" rIns="0">
            <a:spAutoFit/>
          </a:bodyPr>
          <a:lstStyle/>
          <a:p>
            <a:pPr>
              <a:lnSpc>
                <a:spcPts val="6272"/>
              </a:lnSpc>
            </a:pPr>
            <a:r>
              <a:rPr lang="en-US" sz="5600">
                <a:solidFill>
                  <a:srgbClr val="2B2B2B"/>
                </a:solidFill>
                <a:latin typeface="Montserrat Semi-Bold"/>
              </a:rPr>
              <a:t>ĐÃ LÀM ĐƯỢC</a:t>
            </a:r>
          </a:p>
        </p:txBody>
      </p:sp>
      <p:sp>
        <p:nvSpPr>
          <p:cNvPr name="TextBox 6" id="6"/>
          <p:cNvSpPr txBox="true"/>
          <p:nvPr/>
        </p:nvSpPr>
        <p:spPr>
          <a:xfrm rot="0">
            <a:off x="885119" y="4078605"/>
            <a:ext cx="5031745" cy="1663065"/>
          </a:xfrm>
          <a:prstGeom prst="rect">
            <a:avLst/>
          </a:prstGeom>
        </p:spPr>
        <p:txBody>
          <a:bodyPr anchor="t" rtlCol="false" tIns="0" lIns="0" bIns="0" rIns="0">
            <a:spAutoFit/>
          </a:bodyPr>
          <a:lstStyle/>
          <a:p>
            <a:pPr>
              <a:lnSpc>
                <a:spcPts val="3359"/>
              </a:lnSpc>
            </a:pPr>
            <a:r>
              <a:rPr lang="en-US" sz="2400" spc="280">
                <a:solidFill>
                  <a:srgbClr val="696767"/>
                </a:solidFill>
                <a:latin typeface="Lato Italics"/>
              </a:rPr>
              <a:t>Giao diện đẹp mắt dễ sử dụng</a:t>
            </a:r>
          </a:p>
          <a:p>
            <a:pPr>
              <a:lnSpc>
                <a:spcPts val="3359"/>
              </a:lnSpc>
            </a:pPr>
            <a:r>
              <a:rPr lang="en-US" sz="2400" spc="280">
                <a:solidFill>
                  <a:srgbClr val="696767"/>
                </a:solidFill>
                <a:latin typeface="Lato Italics"/>
              </a:rPr>
              <a:t>Xem được thông tin của các đề mục</a:t>
            </a:r>
          </a:p>
          <a:p>
            <a:pPr>
              <a:lnSpc>
                <a:spcPts val="3359"/>
              </a:lnSpc>
              <a:spcBef>
                <a:spcPct val="0"/>
              </a:spcBef>
            </a:pPr>
          </a:p>
        </p:txBody>
      </p:sp>
      <p:sp>
        <p:nvSpPr>
          <p:cNvPr name="TextBox 7" id="7"/>
          <p:cNvSpPr txBox="true"/>
          <p:nvPr/>
        </p:nvSpPr>
        <p:spPr>
          <a:xfrm rot="0">
            <a:off x="885119" y="5305425"/>
            <a:ext cx="5031745" cy="824865"/>
          </a:xfrm>
          <a:prstGeom prst="rect">
            <a:avLst/>
          </a:prstGeom>
        </p:spPr>
        <p:txBody>
          <a:bodyPr anchor="t" rtlCol="false" tIns="0" lIns="0" bIns="0" rIns="0">
            <a:spAutoFit/>
          </a:bodyPr>
          <a:lstStyle/>
          <a:p>
            <a:pPr>
              <a:lnSpc>
                <a:spcPts val="3359"/>
              </a:lnSpc>
              <a:spcBef>
                <a:spcPct val="0"/>
              </a:spcBef>
            </a:pPr>
            <a:r>
              <a:rPr lang="en-US" sz="2400" spc="280">
                <a:solidFill>
                  <a:srgbClr val="696767"/>
                </a:solidFill>
                <a:latin typeface="Lato"/>
              </a:rPr>
              <a:t>Có thể chạy trên các thiết bị khác nhau</a:t>
            </a:r>
          </a:p>
        </p:txBody>
      </p:sp>
      <p:sp>
        <p:nvSpPr>
          <p:cNvPr name="TextBox 8" id="8"/>
          <p:cNvSpPr txBox="true"/>
          <p:nvPr/>
        </p:nvSpPr>
        <p:spPr>
          <a:xfrm rot="0">
            <a:off x="885119" y="6196965"/>
            <a:ext cx="5031745" cy="405765"/>
          </a:xfrm>
          <a:prstGeom prst="rect">
            <a:avLst/>
          </a:prstGeom>
        </p:spPr>
        <p:txBody>
          <a:bodyPr anchor="t" rtlCol="false" tIns="0" lIns="0" bIns="0" rIns="0">
            <a:spAutoFit/>
          </a:bodyPr>
          <a:lstStyle/>
          <a:p>
            <a:pPr>
              <a:lnSpc>
                <a:spcPts val="3359"/>
              </a:lnSpc>
              <a:spcBef>
                <a:spcPct val="0"/>
              </a:spcBef>
            </a:pPr>
            <a:r>
              <a:rPr lang="en-US" sz="2400" spc="280">
                <a:solidFill>
                  <a:srgbClr val="696767"/>
                </a:solidFill>
                <a:latin typeface="Lato"/>
              </a:rPr>
              <a:t>Dễ dàng quản lý dữ liệu</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28440"/>
            <a:ext cx="6801984" cy="10287000"/>
          </a:xfrm>
          <a:prstGeom prst="rect">
            <a:avLst/>
          </a:prstGeom>
          <a:solidFill>
            <a:srgbClr val="F4F4F4"/>
          </a:solidFill>
        </p:spPr>
      </p:sp>
      <p:pic>
        <p:nvPicPr>
          <p:cNvPr name="Picture 3" id="3"/>
          <p:cNvPicPr>
            <a:picLocks noChangeAspect="true"/>
          </p:cNvPicPr>
          <p:nvPr/>
        </p:nvPicPr>
        <p:blipFill>
          <a:blip r:embed="rId2"/>
          <a:srcRect l="0" t="0" r="0" b="0"/>
          <a:stretch>
            <a:fillRect/>
          </a:stretch>
        </p:blipFill>
        <p:spPr>
          <a:xfrm flipH="false" flipV="false" rot="0">
            <a:off x="6801984" y="1536068"/>
            <a:ext cx="11486016" cy="7158538"/>
          </a:xfrm>
          <a:prstGeom prst="rect">
            <a:avLst/>
          </a:prstGeom>
        </p:spPr>
      </p:pic>
      <p:sp>
        <p:nvSpPr>
          <p:cNvPr name="TextBox 4" id="4"/>
          <p:cNvSpPr txBox="true"/>
          <p:nvPr/>
        </p:nvSpPr>
        <p:spPr>
          <a:xfrm rot="0">
            <a:off x="1028700" y="1583693"/>
            <a:ext cx="5031745" cy="1590421"/>
          </a:xfrm>
          <a:prstGeom prst="rect">
            <a:avLst/>
          </a:prstGeom>
        </p:spPr>
        <p:txBody>
          <a:bodyPr anchor="t" rtlCol="false" tIns="0" lIns="0" bIns="0" rIns="0">
            <a:spAutoFit/>
          </a:bodyPr>
          <a:lstStyle/>
          <a:p>
            <a:pPr>
              <a:lnSpc>
                <a:spcPts val="6272"/>
              </a:lnSpc>
            </a:pPr>
            <a:r>
              <a:rPr lang="en-US" sz="5600">
                <a:solidFill>
                  <a:srgbClr val="2B2B2B"/>
                </a:solidFill>
                <a:latin typeface="Montserrat Semi-Bold"/>
              </a:rPr>
              <a:t>CHƯA LÀM ĐƯỢC</a:t>
            </a:r>
          </a:p>
        </p:txBody>
      </p:sp>
      <p:sp>
        <p:nvSpPr>
          <p:cNvPr name="TextBox 5" id="5"/>
          <p:cNvSpPr txBox="true"/>
          <p:nvPr/>
        </p:nvSpPr>
        <p:spPr>
          <a:xfrm rot="0">
            <a:off x="1028700" y="4078605"/>
            <a:ext cx="5031745" cy="1663065"/>
          </a:xfrm>
          <a:prstGeom prst="rect">
            <a:avLst/>
          </a:prstGeom>
        </p:spPr>
        <p:txBody>
          <a:bodyPr anchor="t" rtlCol="false" tIns="0" lIns="0" bIns="0" rIns="0">
            <a:spAutoFit/>
          </a:bodyPr>
          <a:lstStyle/>
          <a:p>
            <a:pPr marL="518160" indent="-259080" lvl="1">
              <a:lnSpc>
                <a:spcPts val="3359"/>
              </a:lnSpc>
              <a:buFont typeface="Arial"/>
              <a:buChar char="•"/>
            </a:pPr>
            <a:r>
              <a:rPr lang="en-US" sz="2400" spc="280">
                <a:solidFill>
                  <a:srgbClr val="696767"/>
                </a:solidFill>
                <a:latin typeface="Lato Italics"/>
              </a:rPr>
              <a:t>tốc độ xử lý chưa cao, vẫn còn một số lỗi phát sinh khi vận hành hệ thống.</a:t>
            </a:r>
          </a:p>
          <a:p>
            <a:pPr>
              <a:lnSpc>
                <a:spcPts val="3359"/>
              </a:lnSpc>
              <a:spcBef>
                <a:spcPct val="0"/>
              </a:spcBef>
            </a:pPr>
          </a:p>
        </p:txBody>
      </p:sp>
      <p:sp>
        <p:nvSpPr>
          <p:cNvPr name="TextBox 6" id="6"/>
          <p:cNvSpPr txBox="true"/>
          <p:nvPr/>
        </p:nvSpPr>
        <p:spPr>
          <a:xfrm rot="0">
            <a:off x="1028700" y="5694045"/>
            <a:ext cx="5031745" cy="824865"/>
          </a:xfrm>
          <a:prstGeom prst="rect">
            <a:avLst/>
          </a:prstGeom>
        </p:spPr>
        <p:txBody>
          <a:bodyPr anchor="t" rtlCol="false" tIns="0" lIns="0" bIns="0" rIns="0">
            <a:spAutoFit/>
          </a:bodyPr>
          <a:lstStyle/>
          <a:p>
            <a:pPr marL="518160" indent="-259080" lvl="1">
              <a:lnSpc>
                <a:spcPts val="3359"/>
              </a:lnSpc>
              <a:spcBef>
                <a:spcPct val="0"/>
              </a:spcBef>
              <a:buFont typeface="Arial"/>
              <a:buChar char="•"/>
            </a:pPr>
            <a:r>
              <a:rPr lang="en-US" sz="2400" spc="280">
                <a:solidFill>
                  <a:srgbClr val="696767"/>
                </a:solidFill>
                <a:latin typeface="Lato"/>
              </a:rPr>
              <a:t>Còn thiếu xót một số chúc năng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43498" y="372131"/>
            <a:ext cx="2489322" cy="131313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0" y="1028700"/>
            <a:ext cx="18288000" cy="9418320"/>
          </a:xfrm>
          <a:prstGeom prst="rect">
            <a:avLst/>
          </a:prstGeom>
        </p:spPr>
      </p:pic>
      <p:sp>
        <p:nvSpPr>
          <p:cNvPr name="TextBox 5" id="5"/>
          <p:cNvSpPr txBox="true"/>
          <p:nvPr/>
        </p:nvSpPr>
        <p:spPr>
          <a:xfrm rot="0">
            <a:off x="4246084" y="4090035"/>
            <a:ext cx="9795832" cy="3133725"/>
          </a:xfrm>
          <a:prstGeom prst="rect">
            <a:avLst/>
          </a:prstGeom>
        </p:spPr>
        <p:txBody>
          <a:bodyPr anchor="t" rtlCol="false" tIns="0" lIns="0" bIns="0" rIns="0">
            <a:spAutoFit/>
          </a:bodyPr>
          <a:lstStyle/>
          <a:p>
            <a:pPr algn="ctr">
              <a:lnSpc>
                <a:spcPts val="12599"/>
              </a:lnSpc>
            </a:pPr>
            <a:r>
              <a:rPr lang="en-US" sz="9000">
                <a:solidFill>
                  <a:srgbClr val="000000"/>
                </a:solidFill>
                <a:latin typeface="Noto Sans"/>
              </a:rPr>
              <a:t>HƯỚNG PHÁT TRIỂN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5249734" cy="10287000"/>
          </a:xfrm>
          <a:prstGeom prst="rect">
            <a:avLst/>
          </a:prstGeom>
          <a:solidFill>
            <a:srgbClr val="B4D8E2">
              <a:alpha val="40000"/>
            </a:srgbClr>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451580" y="9029700"/>
            <a:ext cx="807720" cy="807720"/>
          </a:xfrm>
          <a:prstGeom prst="rect">
            <a:avLst/>
          </a:prstGeom>
        </p:spPr>
      </p:pic>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15536601" y="9029700"/>
            <a:ext cx="807720" cy="807720"/>
          </a:xfrm>
          <a:prstGeom prst="rect">
            <a:avLst/>
          </a:prstGeom>
        </p:spPr>
      </p:pic>
      <p:pic>
        <p:nvPicPr>
          <p:cNvPr name="Picture 5" id="5"/>
          <p:cNvPicPr>
            <a:picLocks noChangeAspect="true"/>
          </p:cNvPicPr>
          <p:nvPr/>
        </p:nvPicPr>
        <p:blipFill>
          <a:blip r:embed="rId4"/>
          <a:srcRect l="4686" t="0" r="4686" b="0"/>
          <a:stretch>
            <a:fillRect/>
          </a:stretch>
        </p:blipFill>
        <p:spPr>
          <a:xfrm flipH="false" flipV="false" rot="0">
            <a:off x="646499" y="452936"/>
            <a:ext cx="1978368" cy="1151528"/>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028700" y="2156707"/>
            <a:ext cx="9063393" cy="6676469"/>
          </a:xfrm>
          <a:prstGeom prst="rect">
            <a:avLst/>
          </a:prstGeom>
        </p:spPr>
      </p:pic>
      <p:sp>
        <p:nvSpPr>
          <p:cNvPr name="TextBox 7" id="7"/>
          <p:cNvSpPr txBox="true"/>
          <p:nvPr/>
        </p:nvSpPr>
        <p:spPr>
          <a:xfrm rot="0">
            <a:off x="11823695" y="4288155"/>
            <a:ext cx="5031745" cy="1663065"/>
          </a:xfrm>
          <a:prstGeom prst="rect">
            <a:avLst/>
          </a:prstGeom>
        </p:spPr>
        <p:txBody>
          <a:bodyPr anchor="t" rtlCol="false" tIns="0" lIns="0" bIns="0" rIns="0">
            <a:spAutoFit/>
          </a:bodyPr>
          <a:lstStyle/>
          <a:p>
            <a:pPr>
              <a:lnSpc>
                <a:spcPts val="3359"/>
              </a:lnSpc>
            </a:pPr>
            <a:r>
              <a:rPr lang="en-US" sz="2400" spc="280">
                <a:solidFill>
                  <a:srgbClr val="696767"/>
                </a:solidFill>
                <a:latin typeface="Lato"/>
              </a:rPr>
              <a:t> nâng cao các tính năng và tối ưu hoá tốc độ xử lý để đem lại hiệu quả cao hơn.</a:t>
            </a:r>
          </a:p>
          <a:p>
            <a:pPr>
              <a:lnSpc>
                <a:spcPts val="3359"/>
              </a:lnSpc>
              <a:spcBef>
                <a:spcPct val="0"/>
              </a:spcBef>
            </a:pPr>
          </a:p>
        </p:txBody>
      </p:sp>
      <p:sp>
        <p:nvSpPr>
          <p:cNvPr name="TextBox 8" id="8"/>
          <p:cNvSpPr txBox="true"/>
          <p:nvPr/>
        </p:nvSpPr>
        <p:spPr>
          <a:xfrm rot="0">
            <a:off x="11823695" y="5903595"/>
            <a:ext cx="5031745" cy="2082165"/>
          </a:xfrm>
          <a:prstGeom prst="rect">
            <a:avLst/>
          </a:prstGeom>
        </p:spPr>
        <p:txBody>
          <a:bodyPr anchor="t" rtlCol="false" tIns="0" lIns="0" bIns="0" rIns="0">
            <a:spAutoFit/>
          </a:bodyPr>
          <a:lstStyle/>
          <a:p>
            <a:pPr>
              <a:lnSpc>
                <a:spcPts val="3359"/>
              </a:lnSpc>
            </a:pPr>
            <a:r>
              <a:rPr lang="en-US" sz="2400" spc="280">
                <a:solidFill>
                  <a:srgbClr val="696767"/>
                </a:solidFill>
                <a:latin typeface="Lato"/>
              </a:rPr>
              <a:t> Tiếp tục phát triển thêm các tính năng và giao diện giúp quản lý dễ dàng hơn và dễ sử dụng hơn.</a:t>
            </a:r>
          </a:p>
          <a:p>
            <a:pPr>
              <a:lnSpc>
                <a:spcPts val="335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3905" r="0" b="1166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743498" y="755712"/>
            <a:ext cx="2251260" cy="1187558"/>
          </a:xfrm>
          <a:prstGeom prst="rect">
            <a:avLst/>
          </a:prstGeom>
        </p:spPr>
      </p:pic>
      <p:sp>
        <p:nvSpPr>
          <p:cNvPr name="TextBox 4" id="4"/>
          <p:cNvSpPr txBox="true"/>
          <p:nvPr/>
        </p:nvSpPr>
        <p:spPr>
          <a:xfrm rot="0">
            <a:off x="2418944" y="3319246"/>
            <a:ext cx="14310628" cy="2599931"/>
          </a:xfrm>
          <a:prstGeom prst="rect">
            <a:avLst/>
          </a:prstGeom>
        </p:spPr>
        <p:txBody>
          <a:bodyPr anchor="t" rtlCol="false" tIns="0" lIns="0" bIns="0" rIns="0">
            <a:spAutoFit/>
          </a:bodyPr>
          <a:lstStyle/>
          <a:p>
            <a:pPr algn="ctr">
              <a:lnSpc>
                <a:spcPts val="21328"/>
              </a:lnSpc>
              <a:spcBef>
                <a:spcPct val="0"/>
              </a:spcBef>
            </a:pPr>
            <a:r>
              <a:rPr lang="en-US" sz="15234">
                <a:solidFill>
                  <a:srgbClr val="FFFFFF"/>
                </a:solidFill>
                <a:latin typeface="Montserrat Semi-Bold"/>
              </a:rPr>
              <a:t>THANKYOU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186" r="0" b="38887"/>
          <a:stretch>
            <a:fillRect/>
          </a:stretch>
        </p:blipFill>
        <p:spPr>
          <a:xfrm flipH="false" flipV="false" rot="0">
            <a:off x="1474712" y="772087"/>
            <a:ext cx="15338577" cy="408263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8360" y="772087"/>
            <a:ext cx="2099457" cy="1107480"/>
          </a:xfrm>
          <a:prstGeom prst="rect">
            <a:avLst/>
          </a:prstGeom>
        </p:spPr>
      </p:pic>
      <p:sp>
        <p:nvSpPr>
          <p:cNvPr name="TextBox 4" id="4"/>
          <p:cNvSpPr txBox="true"/>
          <p:nvPr/>
        </p:nvSpPr>
        <p:spPr>
          <a:xfrm rot="0">
            <a:off x="1733762" y="3264302"/>
            <a:ext cx="6759569" cy="1590421"/>
          </a:xfrm>
          <a:prstGeom prst="rect">
            <a:avLst/>
          </a:prstGeom>
        </p:spPr>
        <p:txBody>
          <a:bodyPr anchor="t" rtlCol="false" tIns="0" lIns="0" bIns="0" rIns="0">
            <a:spAutoFit/>
          </a:bodyPr>
          <a:lstStyle/>
          <a:p>
            <a:pPr>
              <a:lnSpc>
                <a:spcPts val="6272"/>
              </a:lnSpc>
            </a:pPr>
            <a:r>
              <a:rPr lang="en-US" sz="5600">
                <a:solidFill>
                  <a:srgbClr val="2B2B2B"/>
                </a:solidFill>
                <a:latin typeface="Montserrat Semi-Bold"/>
              </a:rPr>
              <a:t>TỔNG QUAN VỀ ĐỀ TÀI</a:t>
            </a:r>
          </a:p>
        </p:txBody>
      </p:sp>
      <p:sp>
        <p:nvSpPr>
          <p:cNvPr name="TextBox 5" id="5"/>
          <p:cNvSpPr txBox="true"/>
          <p:nvPr/>
        </p:nvSpPr>
        <p:spPr>
          <a:xfrm rot="0">
            <a:off x="2801872" y="5604646"/>
            <a:ext cx="7215058" cy="2598420"/>
          </a:xfrm>
          <a:prstGeom prst="rect">
            <a:avLst/>
          </a:prstGeom>
        </p:spPr>
        <p:txBody>
          <a:bodyPr anchor="t" rtlCol="false" tIns="0" lIns="0" bIns="0" rIns="0">
            <a:spAutoFit/>
          </a:bodyPr>
          <a:lstStyle/>
          <a:p>
            <a:pPr>
              <a:lnSpc>
                <a:spcPts val="4199"/>
              </a:lnSpc>
            </a:pPr>
            <a:r>
              <a:rPr lang="en-US" sz="2799" spc="282">
                <a:solidFill>
                  <a:srgbClr val="696767"/>
                </a:solidFill>
                <a:latin typeface="Lato"/>
              </a:rPr>
              <a:t>lý do chọn đề tài</a:t>
            </a:r>
          </a:p>
          <a:p>
            <a:pPr>
              <a:lnSpc>
                <a:spcPts val="4199"/>
              </a:lnSpc>
            </a:pPr>
            <a:r>
              <a:rPr lang="en-US" sz="2799" spc="282">
                <a:solidFill>
                  <a:srgbClr val="696767"/>
                </a:solidFill>
                <a:latin typeface="Lato"/>
              </a:rPr>
              <a:t>Mục tiêu và mục đích của đề tài</a:t>
            </a:r>
          </a:p>
          <a:p>
            <a:pPr>
              <a:lnSpc>
                <a:spcPts val="4199"/>
              </a:lnSpc>
            </a:pPr>
            <a:r>
              <a:rPr lang="en-US" sz="2799" spc="282">
                <a:solidFill>
                  <a:srgbClr val="696767"/>
                </a:solidFill>
                <a:latin typeface="Lato"/>
              </a:rPr>
              <a:t>Phương pháp thực hiện </a:t>
            </a:r>
          </a:p>
          <a:p>
            <a:pPr>
              <a:lnSpc>
                <a:spcPts val="4199"/>
              </a:lnSpc>
            </a:pPr>
            <a:r>
              <a:rPr lang="en-US" sz="2799" spc="282">
                <a:solidFill>
                  <a:srgbClr val="696767"/>
                </a:solidFill>
                <a:latin typeface="Lato"/>
              </a:rPr>
              <a:t>Phân tích hệ thống</a:t>
            </a:r>
          </a:p>
          <a:p>
            <a:pPr>
              <a:lnSpc>
                <a:spcPts val="4199"/>
              </a:lnSpc>
            </a:pPr>
            <a:r>
              <a:rPr lang="en-US" sz="2799" spc="282">
                <a:solidFill>
                  <a:srgbClr val="696767"/>
                </a:solidFill>
                <a:latin typeface="Lato"/>
              </a:rPr>
              <a:t>Giao diện website</a:t>
            </a:r>
          </a:p>
        </p:txBody>
      </p:sp>
      <p:sp>
        <p:nvSpPr>
          <p:cNvPr name="TextBox 6" id="6"/>
          <p:cNvSpPr txBox="true"/>
          <p:nvPr/>
        </p:nvSpPr>
        <p:spPr>
          <a:xfrm rot="0">
            <a:off x="1733762" y="5604646"/>
            <a:ext cx="1068111" cy="3122295"/>
          </a:xfrm>
          <a:prstGeom prst="rect">
            <a:avLst/>
          </a:prstGeom>
        </p:spPr>
        <p:txBody>
          <a:bodyPr anchor="t" rtlCol="false" tIns="0" lIns="0" bIns="0" rIns="0">
            <a:spAutoFit/>
          </a:bodyPr>
          <a:lstStyle/>
          <a:p>
            <a:pPr algn="ctr">
              <a:lnSpc>
                <a:spcPts val="4199"/>
              </a:lnSpc>
            </a:pPr>
            <a:r>
              <a:rPr lang="en-US" sz="2799" spc="282">
                <a:solidFill>
                  <a:srgbClr val="696767"/>
                </a:solidFill>
                <a:latin typeface="Lato"/>
              </a:rPr>
              <a:t>01.</a:t>
            </a:r>
          </a:p>
          <a:p>
            <a:pPr algn="ctr">
              <a:lnSpc>
                <a:spcPts val="4199"/>
              </a:lnSpc>
            </a:pPr>
            <a:r>
              <a:rPr lang="en-US" sz="2799" spc="282">
                <a:solidFill>
                  <a:srgbClr val="696767"/>
                </a:solidFill>
                <a:latin typeface="Lato"/>
              </a:rPr>
              <a:t>02.</a:t>
            </a:r>
          </a:p>
          <a:p>
            <a:pPr algn="ctr">
              <a:lnSpc>
                <a:spcPts val="4199"/>
              </a:lnSpc>
            </a:pPr>
            <a:r>
              <a:rPr lang="en-US" sz="2799" spc="282">
                <a:solidFill>
                  <a:srgbClr val="696767"/>
                </a:solidFill>
                <a:latin typeface="Lato"/>
              </a:rPr>
              <a:t>03.</a:t>
            </a:r>
          </a:p>
          <a:p>
            <a:pPr algn="ctr">
              <a:lnSpc>
                <a:spcPts val="4199"/>
              </a:lnSpc>
            </a:pPr>
            <a:r>
              <a:rPr lang="en-US" sz="2799" spc="282">
                <a:solidFill>
                  <a:srgbClr val="696767"/>
                </a:solidFill>
                <a:latin typeface="Lato"/>
              </a:rPr>
              <a:t>04.</a:t>
            </a:r>
          </a:p>
          <a:p>
            <a:pPr algn="ctr">
              <a:lnSpc>
                <a:spcPts val="4199"/>
              </a:lnSpc>
            </a:pPr>
            <a:r>
              <a:rPr lang="en-US" sz="2799" spc="282">
                <a:solidFill>
                  <a:srgbClr val="696767"/>
                </a:solidFill>
                <a:latin typeface="Lato"/>
              </a:rPr>
              <a:t>05.</a:t>
            </a:r>
          </a:p>
          <a:p>
            <a:pPr algn="ctr">
              <a:lnSpc>
                <a:spcPts val="4199"/>
              </a:lnSpc>
            </a:pPr>
          </a:p>
        </p:txBody>
      </p:sp>
      <p:sp>
        <p:nvSpPr>
          <p:cNvPr name="TextBox 7" id="7"/>
          <p:cNvSpPr txBox="true"/>
          <p:nvPr/>
        </p:nvSpPr>
        <p:spPr>
          <a:xfrm rot="0">
            <a:off x="11656541" y="5604646"/>
            <a:ext cx="3999443" cy="1026795"/>
          </a:xfrm>
          <a:prstGeom prst="rect">
            <a:avLst/>
          </a:prstGeom>
        </p:spPr>
        <p:txBody>
          <a:bodyPr anchor="t" rtlCol="false" tIns="0" lIns="0" bIns="0" rIns="0">
            <a:spAutoFit/>
          </a:bodyPr>
          <a:lstStyle/>
          <a:p>
            <a:pPr>
              <a:lnSpc>
                <a:spcPts val="4199"/>
              </a:lnSpc>
            </a:pPr>
            <a:r>
              <a:rPr lang="en-US" sz="2799" spc="282">
                <a:solidFill>
                  <a:srgbClr val="696767"/>
                </a:solidFill>
                <a:latin typeface="Lato"/>
              </a:rPr>
              <a:t>Kết quả</a:t>
            </a:r>
          </a:p>
          <a:p>
            <a:pPr>
              <a:lnSpc>
                <a:spcPts val="4199"/>
              </a:lnSpc>
            </a:pPr>
            <a:r>
              <a:rPr lang="en-US" sz="2799" spc="282">
                <a:solidFill>
                  <a:srgbClr val="696767"/>
                </a:solidFill>
                <a:latin typeface="Lato"/>
              </a:rPr>
              <a:t>Hướng phát triển</a:t>
            </a:r>
          </a:p>
        </p:txBody>
      </p:sp>
      <p:sp>
        <p:nvSpPr>
          <p:cNvPr name="TextBox 8" id="8"/>
          <p:cNvSpPr txBox="true"/>
          <p:nvPr/>
        </p:nvSpPr>
        <p:spPr>
          <a:xfrm rot="0">
            <a:off x="10302680" y="5657986"/>
            <a:ext cx="1068111" cy="1550670"/>
          </a:xfrm>
          <a:prstGeom prst="rect">
            <a:avLst/>
          </a:prstGeom>
        </p:spPr>
        <p:txBody>
          <a:bodyPr anchor="t" rtlCol="false" tIns="0" lIns="0" bIns="0" rIns="0">
            <a:spAutoFit/>
          </a:bodyPr>
          <a:lstStyle/>
          <a:p>
            <a:pPr algn="ctr">
              <a:lnSpc>
                <a:spcPts val="4199"/>
              </a:lnSpc>
            </a:pPr>
            <a:r>
              <a:rPr lang="en-US" sz="2799" spc="282">
                <a:solidFill>
                  <a:srgbClr val="696767"/>
                </a:solidFill>
                <a:latin typeface="Lato"/>
              </a:rPr>
              <a:t>06.</a:t>
            </a:r>
          </a:p>
          <a:p>
            <a:pPr algn="ctr">
              <a:lnSpc>
                <a:spcPts val="4199"/>
              </a:lnSpc>
            </a:pPr>
            <a:r>
              <a:rPr lang="en-US" sz="2799" spc="282">
                <a:solidFill>
                  <a:srgbClr val="696767"/>
                </a:solidFill>
                <a:latin typeface="Lato"/>
              </a:rPr>
              <a:t>07. </a:t>
            </a:r>
          </a:p>
          <a:p>
            <a:pPr algn="ctr">
              <a:lnSpc>
                <a:spcPts val="419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863249" y="1028700"/>
            <a:ext cx="7424751" cy="9258300"/>
          </a:xfrm>
          <a:prstGeom prst="rect">
            <a:avLst/>
          </a:prstGeom>
          <a:solidFill>
            <a:srgbClr val="B4D8E2"/>
          </a:solidFill>
        </p:spPr>
      </p:sp>
      <p:pic>
        <p:nvPicPr>
          <p:cNvPr name="Picture 3" id="3"/>
          <p:cNvPicPr>
            <a:picLocks noChangeAspect="true"/>
          </p:cNvPicPr>
          <p:nvPr/>
        </p:nvPicPr>
        <p:blipFill>
          <a:blip r:embed="rId2"/>
          <a:srcRect l="0" t="0" r="0" b="0"/>
          <a:stretch>
            <a:fillRect/>
          </a:stretch>
        </p:blipFill>
        <p:spPr>
          <a:xfrm flipH="false" flipV="false" rot="0">
            <a:off x="200590" y="249825"/>
            <a:ext cx="1988691" cy="1049051"/>
          </a:xfrm>
          <a:prstGeom prst="rect">
            <a:avLst/>
          </a:prstGeom>
        </p:spPr>
      </p:pic>
      <p:pic>
        <p:nvPicPr>
          <p:cNvPr name="Picture 4" id="4"/>
          <p:cNvPicPr>
            <a:picLocks noChangeAspect="true"/>
          </p:cNvPicPr>
          <p:nvPr/>
        </p:nvPicPr>
        <p:blipFill>
          <a:blip r:embed="rId3"/>
          <a:srcRect l="1546" t="0" r="1546" b="0"/>
          <a:stretch>
            <a:fillRect/>
          </a:stretch>
        </p:blipFill>
        <p:spPr>
          <a:xfrm flipH="false" flipV="false" rot="0">
            <a:off x="10863249" y="3129191"/>
            <a:ext cx="7364683" cy="5057319"/>
          </a:xfrm>
          <a:prstGeom prst="rect">
            <a:avLst/>
          </a:prstGeom>
        </p:spPr>
      </p:pic>
      <p:sp>
        <p:nvSpPr>
          <p:cNvPr name="TextBox 5" id="5"/>
          <p:cNvSpPr txBox="true"/>
          <p:nvPr/>
        </p:nvSpPr>
        <p:spPr>
          <a:xfrm rot="0">
            <a:off x="1334317" y="1493550"/>
            <a:ext cx="8583176" cy="799846"/>
          </a:xfrm>
          <a:prstGeom prst="rect">
            <a:avLst/>
          </a:prstGeom>
        </p:spPr>
        <p:txBody>
          <a:bodyPr anchor="t" rtlCol="false" tIns="0" lIns="0" bIns="0" rIns="0">
            <a:spAutoFit/>
          </a:bodyPr>
          <a:lstStyle/>
          <a:p>
            <a:pPr>
              <a:lnSpc>
                <a:spcPts val="6272"/>
              </a:lnSpc>
            </a:pPr>
            <a:r>
              <a:rPr lang="en-US" sz="5600">
                <a:solidFill>
                  <a:srgbClr val="2B2B2B"/>
                </a:solidFill>
                <a:latin typeface="Montserrat Semi-Bold"/>
              </a:rPr>
              <a:t>LÝ DO CHỌN ĐỀ TÀI</a:t>
            </a:r>
          </a:p>
        </p:txBody>
      </p:sp>
      <p:sp>
        <p:nvSpPr>
          <p:cNvPr name="TextBox 6" id="6"/>
          <p:cNvSpPr txBox="true"/>
          <p:nvPr/>
        </p:nvSpPr>
        <p:spPr>
          <a:xfrm rot="0">
            <a:off x="1334317" y="2642235"/>
            <a:ext cx="7978617" cy="2501265"/>
          </a:xfrm>
          <a:prstGeom prst="rect">
            <a:avLst/>
          </a:prstGeom>
        </p:spPr>
        <p:txBody>
          <a:bodyPr anchor="t" rtlCol="false" tIns="0" lIns="0" bIns="0" rIns="0">
            <a:spAutoFit/>
          </a:bodyPr>
          <a:lstStyle/>
          <a:p>
            <a:pPr>
              <a:lnSpc>
                <a:spcPts val="3359"/>
              </a:lnSpc>
            </a:pPr>
            <a:r>
              <a:rPr lang="en-US" sz="2400" spc="280">
                <a:solidFill>
                  <a:srgbClr val="696767"/>
                </a:solidFill>
                <a:latin typeface="Lato Italics"/>
              </a:rPr>
              <a:t> Như chúng ta đã thấy trong thị trường hiện nay thì việc cạnh tranh ngày càng trở nên quyết liệt và hầu hết những nhà kinh doanh, những công ty lớn đều chú tâm đến việc thoả mãn khách hàng một cách tốt nhất.</a:t>
            </a:r>
          </a:p>
          <a:p>
            <a:pPr>
              <a:lnSpc>
                <a:spcPts val="3359"/>
              </a:lnSpc>
              <a:spcBef>
                <a:spcPct val="0"/>
              </a:spcBef>
            </a:pPr>
          </a:p>
        </p:txBody>
      </p:sp>
      <p:sp>
        <p:nvSpPr>
          <p:cNvPr name="TextBox 7" id="7"/>
          <p:cNvSpPr txBox="true"/>
          <p:nvPr/>
        </p:nvSpPr>
        <p:spPr>
          <a:xfrm rot="0">
            <a:off x="1334317" y="5095875"/>
            <a:ext cx="7978617" cy="2501265"/>
          </a:xfrm>
          <a:prstGeom prst="rect">
            <a:avLst/>
          </a:prstGeom>
        </p:spPr>
        <p:txBody>
          <a:bodyPr anchor="t" rtlCol="false" tIns="0" lIns="0" bIns="0" rIns="0">
            <a:spAutoFit/>
          </a:bodyPr>
          <a:lstStyle/>
          <a:p>
            <a:pPr>
              <a:lnSpc>
                <a:spcPts val="3359"/>
              </a:lnSpc>
            </a:pPr>
            <a:r>
              <a:rPr lang="en-US" sz="2400" spc="280">
                <a:solidFill>
                  <a:srgbClr val="696767"/>
                </a:solidFill>
                <a:latin typeface="Lato"/>
              </a:rPr>
              <a:t> Biết được những nhu cầu đó chương trình xây dựng “website bán giày” được xây dựng nhằm để đáp ứng cho mọi người tiêu dùng trên toàn quốc và thông qua hệ thống website này họ có thể đặt mua các mặt hàng sản phẩm cần thiết</a:t>
            </a:r>
          </a:p>
          <a:p>
            <a:pPr>
              <a:lnSpc>
                <a:spcPts val="335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0" y="0"/>
            <a:ext cx="10166967" cy="4669855"/>
          </a:xfrm>
          <a:prstGeom prst="rect">
            <a:avLst/>
          </a:prstGeom>
          <a:solidFill>
            <a:srgbClr val="F4F4F4"/>
          </a:solidFill>
        </p:spPr>
      </p:sp>
      <p:pic>
        <p:nvPicPr>
          <p:cNvPr name="Picture 3" id="3"/>
          <p:cNvPicPr>
            <a:picLocks noChangeAspect="true"/>
          </p:cNvPicPr>
          <p:nvPr/>
        </p:nvPicPr>
        <p:blipFill>
          <a:blip r:embed="rId2"/>
          <a:srcRect l="0" t="0" r="0" b="0"/>
          <a:stretch>
            <a:fillRect/>
          </a:stretch>
        </p:blipFill>
        <p:spPr>
          <a:xfrm flipH="false" flipV="false" rot="0">
            <a:off x="8190491" y="1028700"/>
            <a:ext cx="9068809" cy="6145530"/>
          </a:xfrm>
          <a:prstGeom prst="rect">
            <a:avLst/>
          </a:prstGeom>
        </p:spPr>
      </p:pic>
      <p:sp>
        <p:nvSpPr>
          <p:cNvPr name="TextBox 4" id="4"/>
          <p:cNvSpPr txBox="true"/>
          <p:nvPr/>
        </p:nvSpPr>
        <p:spPr>
          <a:xfrm rot="0">
            <a:off x="363756" y="2382553"/>
            <a:ext cx="7395971" cy="1590421"/>
          </a:xfrm>
          <a:prstGeom prst="rect">
            <a:avLst/>
          </a:prstGeom>
        </p:spPr>
        <p:txBody>
          <a:bodyPr anchor="t" rtlCol="false" tIns="0" lIns="0" bIns="0" rIns="0">
            <a:spAutoFit/>
          </a:bodyPr>
          <a:lstStyle/>
          <a:p>
            <a:pPr>
              <a:lnSpc>
                <a:spcPts val="6272"/>
              </a:lnSpc>
            </a:pPr>
            <a:r>
              <a:rPr lang="en-US" sz="5600">
                <a:solidFill>
                  <a:srgbClr val="2B2B2B"/>
                </a:solidFill>
                <a:latin typeface="Montserrat Semi-Bold"/>
              </a:rPr>
              <a:t>MỤC TIÊU VÀ MỤC ĐÍCH CỦA ĐỀ TÀI</a:t>
            </a:r>
          </a:p>
        </p:txBody>
      </p:sp>
      <p:sp>
        <p:nvSpPr>
          <p:cNvPr name="TextBox 5" id="5"/>
          <p:cNvSpPr txBox="true"/>
          <p:nvPr/>
        </p:nvSpPr>
        <p:spPr>
          <a:xfrm rot="0">
            <a:off x="363756" y="5095875"/>
            <a:ext cx="6731027" cy="1243965"/>
          </a:xfrm>
          <a:prstGeom prst="rect">
            <a:avLst/>
          </a:prstGeom>
        </p:spPr>
        <p:txBody>
          <a:bodyPr anchor="t" rtlCol="false" tIns="0" lIns="0" bIns="0" rIns="0">
            <a:spAutoFit/>
          </a:bodyPr>
          <a:lstStyle/>
          <a:p>
            <a:pPr>
              <a:lnSpc>
                <a:spcPts val="3359"/>
              </a:lnSpc>
              <a:spcBef>
                <a:spcPct val="0"/>
              </a:spcBef>
            </a:pPr>
            <a:r>
              <a:rPr lang="en-US" sz="2400" spc="280">
                <a:solidFill>
                  <a:srgbClr val="696767"/>
                </a:solidFill>
                <a:latin typeface="Lato"/>
              </a:rPr>
              <a:t>- Xây dựng được website bán hàng tương đối hoàn chỉnh phục vụ một cách có hiệu quả cho người dùng</a:t>
            </a:r>
          </a:p>
        </p:txBody>
      </p:sp>
      <p:sp>
        <p:nvSpPr>
          <p:cNvPr name="TextBox 6" id="6"/>
          <p:cNvSpPr txBox="true"/>
          <p:nvPr/>
        </p:nvSpPr>
        <p:spPr>
          <a:xfrm rot="0">
            <a:off x="9144000" y="7742829"/>
            <a:ext cx="6731027" cy="1243965"/>
          </a:xfrm>
          <a:prstGeom prst="rect">
            <a:avLst/>
          </a:prstGeom>
        </p:spPr>
        <p:txBody>
          <a:bodyPr anchor="t" rtlCol="false" tIns="0" lIns="0" bIns="0" rIns="0">
            <a:spAutoFit/>
          </a:bodyPr>
          <a:lstStyle/>
          <a:p>
            <a:pPr>
              <a:lnSpc>
                <a:spcPts val="3359"/>
              </a:lnSpc>
              <a:spcBef>
                <a:spcPct val="0"/>
              </a:spcBef>
            </a:pPr>
            <a:r>
              <a:rPr lang="en-US" sz="2400" spc="280">
                <a:solidFill>
                  <a:srgbClr val="696767"/>
                </a:solidFill>
                <a:latin typeface="Lato"/>
              </a:rPr>
              <a:t>- Dịch vụ hỗ trợ nhanh chóng, tiện lợi và cung cấp các mặt hàng đảm bảo chất lượng, an toàn vì sức khỏe người dùng</a:t>
            </a:r>
          </a:p>
        </p:txBody>
      </p:sp>
      <p:sp>
        <p:nvSpPr>
          <p:cNvPr name="TextBox 7" id="7"/>
          <p:cNvSpPr txBox="true"/>
          <p:nvPr/>
        </p:nvSpPr>
        <p:spPr>
          <a:xfrm rot="0">
            <a:off x="363756" y="6768465"/>
            <a:ext cx="6731027" cy="405765"/>
          </a:xfrm>
          <a:prstGeom prst="rect">
            <a:avLst/>
          </a:prstGeom>
        </p:spPr>
        <p:txBody>
          <a:bodyPr anchor="t" rtlCol="false" tIns="0" lIns="0" bIns="0" rIns="0">
            <a:spAutoFit/>
          </a:bodyPr>
          <a:lstStyle/>
          <a:p>
            <a:pPr>
              <a:lnSpc>
                <a:spcPts val="3359"/>
              </a:lnSpc>
              <a:spcBef>
                <a:spcPct val="0"/>
              </a:spcBef>
            </a:pPr>
            <a:r>
              <a:rPr lang="en-US" sz="2400" spc="280">
                <a:solidFill>
                  <a:srgbClr val="696767"/>
                </a:solidFill>
                <a:latin typeface="Lato"/>
              </a:rPr>
              <a:t>Thay thế cho một cửa hàng trực tiếp</a:t>
            </a:r>
          </a:p>
        </p:txBody>
      </p:sp>
      <p:sp>
        <p:nvSpPr>
          <p:cNvPr name="TextBox 8" id="8"/>
          <p:cNvSpPr txBox="true"/>
          <p:nvPr/>
        </p:nvSpPr>
        <p:spPr>
          <a:xfrm rot="0">
            <a:off x="363756" y="7742829"/>
            <a:ext cx="6731027" cy="1243965"/>
          </a:xfrm>
          <a:prstGeom prst="rect">
            <a:avLst/>
          </a:prstGeom>
        </p:spPr>
        <p:txBody>
          <a:bodyPr anchor="t" rtlCol="false" tIns="0" lIns="0" bIns="0" rIns="0">
            <a:spAutoFit/>
          </a:bodyPr>
          <a:lstStyle/>
          <a:p>
            <a:pPr>
              <a:lnSpc>
                <a:spcPts val="3359"/>
              </a:lnSpc>
              <a:spcBef>
                <a:spcPct val="0"/>
              </a:spcBef>
            </a:pPr>
            <a:r>
              <a:rPr lang="en-US" sz="2400" spc="280">
                <a:solidFill>
                  <a:srgbClr val="696767"/>
                </a:solidFill>
                <a:latin typeface="Lato"/>
              </a:rPr>
              <a:t>- Khách hàng chỉ cần dùng một vài cái click chuột có thể mua được sản phẩm mình cần.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5400000">
            <a:off x="5753254" y="5166622"/>
            <a:ext cx="6492240" cy="0"/>
          </a:xfrm>
          <a:prstGeom prst="line">
            <a:avLst/>
          </a:prstGeom>
          <a:ln cap="rnd" w="9525">
            <a:solidFill>
              <a:srgbClr val="2B2B2B"/>
            </a:solidFill>
            <a:prstDash val="solid"/>
            <a:headEnd type="none" len="sm" w="sm"/>
            <a:tailEnd type="none" len="sm" w="sm"/>
          </a:ln>
        </p:spPr>
      </p:sp>
      <p:pic>
        <p:nvPicPr>
          <p:cNvPr name="Picture 3" id="3"/>
          <p:cNvPicPr>
            <a:picLocks noChangeAspect="true"/>
          </p:cNvPicPr>
          <p:nvPr/>
        </p:nvPicPr>
        <p:blipFill>
          <a:blip r:embed="rId2"/>
          <a:srcRect l="0" t="0" r="0" b="0"/>
          <a:stretch>
            <a:fillRect/>
          </a:stretch>
        </p:blipFill>
        <p:spPr>
          <a:xfrm flipH="false" flipV="false" rot="0">
            <a:off x="3053280" y="2339329"/>
            <a:ext cx="4731657" cy="3218222"/>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9909240" y="1028700"/>
            <a:ext cx="2925726" cy="157759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0717271" y="3023361"/>
            <a:ext cx="1309663" cy="1850159"/>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10507779" y="5143500"/>
            <a:ext cx="1728648" cy="1728648"/>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0036310" y="7138848"/>
            <a:ext cx="2798655" cy="1567247"/>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13415883" y="1028700"/>
            <a:ext cx="2147091" cy="1704040"/>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13564349" y="3023361"/>
            <a:ext cx="1850159" cy="1850159"/>
          </a:xfrm>
          <a:prstGeom prst="rect">
            <a:avLst/>
          </a:prstGeom>
        </p:spPr>
      </p:pic>
      <p:sp>
        <p:nvSpPr>
          <p:cNvPr name="TextBox 10" id="10"/>
          <p:cNvSpPr txBox="true"/>
          <p:nvPr/>
        </p:nvSpPr>
        <p:spPr>
          <a:xfrm rot="0">
            <a:off x="2476735" y="6198998"/>
            <a:ext cx="5961837" cy="1543446"/>
          </a:xfrm>
          <a:prstGeom prst="rect">
            <a:avLst/>
          </a:prstGeom>
        </p:spPr>
        <p:txBody>
          <a:bodyPr anchor="t" rtlCol="false" tIns="0" lIns="0" bIns="0" rIns="0">
            <a:spAutoFit/>
          </a:bodyPr>
          <a:lstStyle/>
          <a:p>
            <a:pPr algn="ctr">
              <a:lnSpc>
                <a:spcPts val="6003"/>
              </a:lnSpc>
            </a:pPr>
            <a:r>
              <a:rPr lang="en-US" sz="5360">
                <a:solidFill>
                  <a:srgbClr val="2B2B2B"/>
                </a:solidFill>
                <a:latin typeface="Montserrat Semi-Bold"/>
              </a:rPr>
              <a:t>PHƯƠNG PHÁP THỰC HIỆN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607" t="0" r="0" b="0"/>
          <a:stretch>
            <a:fillRect/>
          </a:stretch>
        </p:blipFill>
        <p:spPr>
          <a:xfrm flipH="false" flipV="false" rot="0">
            <a:off x="9144000" y="0"/>
            <a:ext cx="9144000" cy="4829378"/>
          </a:xfrm>
          <a:prstGeom prst="rect">
            <a:avLst/>
          </a:prstGeom>
        </p:spPr>
      </p:pic>
      <p:sp>
        <p:nvSpPr>
          <p:cNvPr name="TextBox 3" id="3"/>
          <p:cNvSpPr txBox="true"/>
          <p:nvPr/>
        </p:nvSpPr>
        <p:spPr>
          <a:xfrm rot="0">
            <a:off x="559328" y="1643291"/>
            <a:ext cx="7822222" cy="1590421"/>
          </a:xfrm>
          <a:prstGeom prst="rect">
            <a:avLst/>
          </a:prstGeom>
        </p:spPr>
        <p:txBody>
          <a:bodyPr anchor="t" rtlCol="false" tIns="0" lIns="0" bIns="0" rIns="0">
            <a:spAutoFit/>
          </a:bodyPr>
          <a:lstStyle/>
          <a:p>
            <a:pPr>
              <a:lnSpc>
                <a:spcPts val="6272"/>
              </a:lnSpc>
            </a:pPr>
            <a:r>
              <a:rPr lang="en-US" sz="5600">
                <a:solidFill>
                  <a:srgbClr val="2B2B2B"/>
                </a:solidFill>
                <a:latin typeface="Montserrat Semi-Bold"/>
              </a:rPr>
              <a:t>PHÂN TÍCH HỆ THỐNG</a:t>
            </a:r>
          </a:p>
        </p:txBody>
      </p:sp>
      <p:sp>
        <p:nvSpPr>
          <p:cNvPr name="TextBox 4" id="4"/>
          <p:cNvSpPr txBox="true"/>
          <p:nvPr/>
        </p:nvSpPr>
        <p:spPr>
          <a:xfrm rot="0">
            <a:off x="559328" y="5095875"/>
            <a:ext cx="7822222" cy="3339465"/>
          </a:xfrm>
          <a:prstGeom prst="rect">
            <a:avLst/>
          </a:prstGeom>
        </p:spPr>
        <p:txBody>
          <a:bodyPr anchor="t" rtlCol="false" tIns="0" lIns="0" bIns="0" rIns="0">
            <a:spAutoFit/>
          </a:bodyPr>
          <a:lstStyle/>
          <a:p>
            <a:pPr>
              <a:lnSpc>
                <a:spcPts val="3359"/>
              </a:lnSpc>
            </a:pPr>
            <a:r>
              <a:rPr lang="en-US" sz="2400" spc="280">
                <a:solidFill>
                  <a:srgbClr val="696767"/>
                </a:solidFill>
                <a:latin typeface="Lato Italics"/>
              </a:rPr>
              <a:t>A: hệ thống quản trị trang web</a:t>
            </a:r>
          </a:p>
          <a:p>
            <a:pPr>
              <a:lnSpc>
                <a:spcPts val="3359"/>
              </a:lnSpc>
            </a:pPr>
            <a:r>
              <a:rPr lang="en-US" sz="2400" spc="280">
                <a:solidFill>
                  <a:srgbClr val="696767"/>
                </a:solidFill>
                <a:latin typeface="Lato Italics"/>
              </a:rPr>
              <a:t>- quản lý các đơn hàng giao dịch</a:t>
            </a:r>
          </a:p>
          <a:p>
            <a:pPr>
              <a:lnSpc>
                <a:spcPts val="3359"/>
              </a:lnSpc>
            </a:pPr>
            <a:r>
              <a:rPr lang="en-US" sz="2400" spc="280">
                <a:solidFill>
                  <a:srgbClr val="696767"/>
                </a:solidFill>
                <a:latin typeface="Lato Italics"/>
              </a:rPr>
              <a:t>- quản lý danh mục sản phẩm</a:t>
            </a:r>
          </a:p>
          <a:p>
            <a:pPr>
              <a:lnSpc>
                <a:spcPts val="3359"/>
              </a:lnSpc>
            </a:pPr>
            <a:r>
              <a:rPr lang="en-US" sz="2400" spc="280">
                <a:solidFill>
                  <a:srgbClr val="696767"/>
                </a:solidFill>
                <a:latin typeface="Lato Italics"/>
              </a:rPr>
              <a:t>- quản lý sản phẩm: cập nhật thông tin về các sản phẩm.</a:t>
            </a:r>
          </a:p>
          <a:p>
            <a:pPr>
              <a:lnSpc>
                <a:spcPts val="3359"/>
              </a:lnSpc>
            </a:pPr>
            <a:r>
              <a:rPr lang="en-US" sz="2400" spc="280">
                <a:solidFill>
                  <a:srgbClr val="696767"/>
                </a:solidFill>
                <a:latin typeface="Lato Italics"/>
              </a:rPr>
              <a:t>- quản lý tin tức</a:t>
            </a:r>
          </a:p>
          <a:p>
            <a:pPr>
              <a:lnSpc>
                <a:spcPts val="3359"/>
              </a:lnSpc>
            </a:pPr>
            <a:r>
              <a:rPr lang="en-US" sz="2400" spc="280">
                <a:solidFill>
                  <a:srgbClr val="696767"/>
                </a:solidFill>
                <a:latin typeface="Lato Italics"/>
              </a:rPr>
              <a:t>- thống kê</a:t>
            </a:r>
          </a:p>
          <a:p>
            <a:pPr>
              <a:lnSpc>
                <a:spcPts val="3359"/>
              </a:lnSpc>
              <a:spcBef>
                <a:spcPct val="0"/>
              </a:spcBef>
            </a:pPr>
          </a:p>
        </p:txBody>
      </p:sp>
      <p:sp>
        <p:nvSpPr>
          <p:cNvPr name="TextBox 5" id="5"/>
          <p:cNvSpPr txBox="true"/>
          <p:nvPr/>
        </p:nvSpPr>
        <p:spPr>
          <a:xfrm rot="0">
            <a:off x="9144000" y="5095875"/>
            <a:ext cx="7822222" cy="5854065"/>
          </a:xfrm>
          <a:prstGeom prst="rect">
            <a:avLst/>
          </a:prstGeom>
        </p:spPr>
        <p:txBody>
          <a:bodyPr anchor="t" rtlCol="false" tIns="0" lIns="0" bIns="0" rIns="0">
            <a:spAutoFit/>
          </a:bodyPr>
          <a:lstStyle/>
          <a:p>
            <a:pPr>
              <a:lnSpc>
                <a:spcPts val="3359"/>
              </a:lnSpc>
            </a:pPr>
            <a:r>
              <a:rPr lang="en-US" sz="2400" spc="280">
                <a:solidFill>
                  <a:srgbClr val="696767"/>
                </a:solidFill>
                <a:latin typeface="Lato"/>
              </a:rPr>
              <a:t>B: hệ thống giới thiệu sản phẩm</a:t>
            </a:r>
          </a:p>
          <a:p>
            <a:pPr>
              <a:lnSpc>
                <a:spcPts val="3359"/>
              </a:lnSpc>
            </a:pPr>
            <a:r>
              <a:rPr lang="en-US" sz="2400" spc="280">
                <a:solidFill>
                  <a:srgbClr val="696767"/>
                </a:solidFill>
                <a:latin typeface="Lato"/>
              </a:rPr>
              <a:t>- Hiển thị danh mục của sản phẩm</a:t>
            </a:r>
          </a:p>
          <a:p>
            <a:pPr>
              <a:lnSpc>
                <a:spcPts val="3359"/>
              </a:lnSpc>
            </a:pPr>
            <a:r>
              <a:rPr lang="en-US" sz="2400" spc="280">
                <a:solidFill>
                  <a:srgbClr val="696767"/>
                </a:solidFill>
                <a:latin typeface="Lato"/>
              </a:rPr>
              <a:t>- Hiển thị thông tin sản phẩm (nhà cung cấp, giá, giảm giá, thông tin sản phẩm, hình ảnh sản phẩm, sản phẩm liên quan…)</a:t>
            </a:r>
          </a:p>
          <a:p>
            <a:pPr>
              <a:lnSpc>
                <a:spcPts val="3359"/>
              </a:lnSpc>
            </a:pPr>
            <a:r>
              <a:rPr lang="en-US" sz="2400" spc="280">
                <a:solidFill>
                  <a:srgbClr val="696767"/>
                </a:solidFill>
                <a:latin typeface="Lato"/>
              </a:rPr>
              <a:t>- Giới thiệu về công ty</a:t>
            </a:r>
          </a:p>
          <a:p>
            <a:pPr>
              <a:lnSpc>
                <a:spcPts val="3359"/>
              </a:lnSpc>
            </a:pPr>
            <a:r>
              <a:rPr lang="en-US" sz="2400" spc="280">
                <a:solidFill>
                  <a:srgbClr val="696767"/>
                </a:solidFill>
                <a:latin typeface="Lato"/>
              </a:rPr>
              <a:t>- Hiển thị tin tức, bài viết</a:t>
            </a:r>
          </a:p>
          <a:p>
            <a:pPr>
              <a:lnSpc>
                <a:spcPts val="3359"/>
              </a:lnSpc>
            </a:pPr>
            <a:r>
              <a:rPr lang="en-US" sz="2400" spc="280">
                <a:solidFill>
                  <a:srgbClr val="696767"/>
                </a:solidFill>
                <a:latin typeface="Lato"/>
              </a:rPr>
              <a:t>- Cho phép đăng ký, đăng nhập, hiển thị thông tin người dùng, quản lý thay đổi mật khẩu, thay đổi thông tin người dùng.</a:t>
            </a:r>
          </a:p>
          <a:p>
            <a:pPr>
              <a:lnSpc>
                <a:spcPts val="3359"/>
              </a:lnSpc>
            </a:pPr>
            <a:r>
              <a:rPr lang="en-US" sz="2400" spc="280">
                <a:solidFill>
                  <a:srgbClr val="696767"/>
                </a:solidFill>
                <a:latin typeface="Lato"/>
              </a:rPr>
              <a:t>- Đăng ký mua hàng, đặt hàng.</a:t>
            </a:r>
          </a:p>
          <a:p>
            <a:pPr>
              <a:lnSpc>
                <a:spcPts val="3359"/>
              </a:lnSpc>
            </a:pPr>
            <a:r>
              <a:rPr lang="en-US" sz="2400" spc="280">
                <a:solidFill>
                  <a:srgbClr val="696767"/>
                </a:solidFill>
                <a:latin typeface="Lato"/>
              </a:rPr>
              <a:t>- Xem danh sách sản phẩm sau khi mua hàng</a:t>
            </a:r>
          </a:p>
          <a:p>
            <a:pPr>
              <a:lnSpc>
                <a:spcPts val="3359"/>
              </a:lnSpc>
            </a:pPr>
          </a:p>
          <a:p>
            <a:pPr>
              <a:lnSpc>
                <a:spcPts val="335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9074" r="0" b="9074"/>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2361111"/>
            <a:ext cx="18288000" cy="556477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665270" y="641415"/>
            <a:ext cx="2803042" cy="1478628"/>
          </a:xfrm>
          <a:prstGeom prst="rect">
            <a:avLst/>
          </a:prstGeom>
        </p:spPr>
      </p:pic>
      <p:sp>
        <p:nvSpPr>
          <p:cNvPr name="TextBox 5" id="5"/>
          <p:cNvSpPr txBox="true"/>
          <p:nvPr/>
        </p:nvSpPr>
        <p:spPr>
          <a:xfrm rot="0">
            <a:off x="0" y="4710550"/>
            <a:ext cx="18288000" cy="1533525"/>
          </a:xfrm>
          <a:prstGeom prst="rect">
            <a:avLst/>
          </a:prstGeom>
        </p:spPr>
        <p:txBody>
          <a:bodyPr anchor="t" rtlCol="false" tIns="0" lIns="0" bIns="0" rIns="0">
            <a:spAutoFit/>
          </a:bodyPr>
          <a:lstStyle/>
          <a:p>
            <a:pPr algn="ctr">
              <a:lnSpc>
                <a:spcPts val="12599"/>
              </a:lnSpc>
            </a:pPr>
            <a:r>
              <a:rPr lang="en-US" sz="9000">
                <a:solidFill>
                  <a:srgbClr val="000000"/>
                </a:solidFill>
                <a:latin typeface="Noto Sans"/>
              </a:rPr>
              <a:t>Giao diện website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65" r="0" b="7865"/>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69698" y="350766"/>
            <a:ext cx="2570327" cy="135586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122094" y="1706634"/>
            <a:ext cx="14043811" cy="7899644"/>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00" t="37817" r="0" b="17117"/>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3221800"/>
            <a:ext cx="18288000" cy="4256116"/>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470470" y="315636"/>
            <a:ext cx="2703519" cy="1426128"/>
          </a:xfrm>
          <a:prstGeom prst="rect">
            <a:avLst/>
          </a:prstGeom>
        </p:spPr>
      </p:pic>
      <p:grpSp>
        <p:nvGrpSpPr>
          <p:cNvPr name="Group 5" id="5"/>
          <p:cNvGrpSpPr/>
          <p:nvPr/>
        </p:nvGrpSpPr>
        <p:grpSpPr>
          <a:xfrm rot="0">
            <a:off x="5767112" y="3221800"/>
            <a:ext cx="6147221" cy="3739033"/>
            <a:chOff x="0" y="0"/>
            <a:chExt cx="8196294" cy="4985378"/>
          </a:xfrm>
        </p:grpSpPr>
        <p:sp>
          <p:nvSpPr>
            <p:cNvPr name="TextBox 6" id="6"/>
            <p:cNvSpPr txBox="true"/>
            <p:nvPr/>
          </p:nvSpPr>
          <p:spPr>
            <a:xfrm rot="-480599">
              <a:off x="670391" y="695807"/>
              <a:ext cx="6887292" cy="2136867"/>
            </a:xfrm>
            <a:prstGeom prst="rect">
              <a:avLst/>
            </a:prstGeom>
          </p:spPr>
          <p:txBody>
            <a:bodyPr anchor="t" rtlCol="false" tIns="0" lIns="0" bIns="0" rIns="0">
              <a:spAutoFit/>
            </a:bodyPr>
            <a:lstStyle/>
            <a:p>
              <a:pPr algn="ctr">
                <a:lnSpc>
                  <a:spcPts val="10485"/>
                </a:lnSpc>
              </a:pPr>
              <a:r>
                <a:rPr lang="en-US" sz="11650">
                  <a:solidFill>
                    <a:srgbClr val="FA3343"/>
                  </a:solidFill>
                  <a:latin typeface="Majesty"/>
                </a:rPr>
                <a:t>KẾT</a:t>
              </a:r>
            </a:p>
          </p:txBody>
        </p:sp>
        <p:sp>
          <p:nvSpPr>
            <p:cNvPr name="TextBox 7" id="7"/>
            <p:cNvSpPr txBox="true"/>
            <p:nvPr/>
          </p:nvSpPr>
          <p:spPr>
            <a:xfrm rot="-589352">
              <a:off x="131780" y="2474001"/>
              <a:ext cx="7964025" cy="1845820"/>
            </a:xfrm>
            <a:prstGeom prst="rect">
              <a:avLst/>
            </a:prstGeom>
          </p:spPr>
          <p:txBody>
            <a:bodyPr anchor="t" rtlCol="false" tIns="0" lIns="0" bIns="0" rIns="0">
              <a:spAutoFit/>
            </a:bodyPr>
            <a:lstStyle/>
            <a:p>
              <a:pPr algn="ctr" marL="0" indent="0" lvl="0">
                <a:lnSpc>
                  <a:spcPts val="9061"/>
                </a:lnSpc>
                <a:spcBef>
                  <a:spcPct val="0"/>
                </a:spcBef>
              </a:pPr>
              <a:r>
                <a:rPr lang="en-US" sz="10068">
                  <a:solidFill>
                    <a:srgbClr val="FA3343"/>
                  </a:solidFill>
                  <a:latin typeface="Majesty"/>
                </a:rPr>
                <a:t>QUẢ</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DAFTDRHvpBM</dc:identifier>
  <dcterms:modified xsi:type="dcterms:W3CDTF">2011-08-01T06:04:30Z</dcterms:modified>
  <cp:revision>1</cp:revision>
  <dc:title>Clean Minimalist Business Presentation</dc:title>
</cp:coreProperties>
</file>